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99" d="100"/>
          <a:sy n="99" d="100"/>
        </p:scale>
        <p:origin x="19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2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2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M">
    <p:bg>
      <p:bgPr>
        <a:solidFill>
          <a:srgbClr val="12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487168"/>
            <a:ext cx="65836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M">
    <p:bg>
      <p:bgPr>
        <a:solidFill>
          <a:srgbClr val="12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148840"/>
            <a:ext cx="67665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83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ibm.biz/bobchestra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0"/>
          <p:cNvSpPr>
            <a:spLocks noGrp="1"/>
          </p:cNvSpPr>
          <p:nvPr>
            <p:ph type="title" idx="100" hasCustomPrompt="1"/>
          </p:nvPr>
        </p:nvSpPr>
        <p:spPr>
          <a:xfrm>
            <a:off x="822960" y="2487168"/>
            <a:ext cx="6583680" cy="2011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Trebuchet MS" pitchFamily="34" charset="0"/>
              </a:rPr>
              <a:t>Bobchestrate Workshop</a:t>
            </a:r>
            <a:endParaRPr lang="en-US" sz="3000" dirty="0"/>
          </a:p>
        </p:txBody>
      </p:sp>
      <p:pic>
        <p:nvPicPr>
          <p:cNvPr id="2" name="Image 0" descr="Bobchestrate Workshop title artwork: two friendly robots high-fiving above the Bobchestrate Workshop logo on a navy robot-pattern background.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ooter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gradFill>
            <a:gsLst>
              <a:gs pos="0">
                <a:srgbClr val="0B1120">
                  <a:alpha val="0"/>
                </a:srgbClr>
              </a:gs>
              <a:gs pos="45000">
                <a:srgbClr val="0B1120">
                  <a:alpha val="82000"/>
                </a:srgbClr>
              </a:gs>
              <a:gs pos="100000">
                <a:srgbClr val="0B1120">
                  <a:alpha val="92000"/>
                </a:srgbClr>
              </a:gs>
            </a:gsLst>
            <a:lin ang="54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trip text"/>
          <p:cNvSpPr/>
          <p:nvPr/>
        </p:nvSpPr>
        <p:spPr>
          <a:xfrm>
            <a:off x="1524000" y="6172200"/>
            <a:ext cx="9144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AF0FF"/>
                </a:solidFill>
                <a:latin typeface="Calibri" pitchFamily="34" charset="0"/>
              </a:rPr>
              <a:t>Building AI agents with IBM </a:t>
            </a:r>
            <a:r>
              <a:rPr lang="en-US" sz="2000" b="1" dirty="0" err="1">
                <a:solidFill>
                  <a:srgbClr val="EAF0FF"/>
                </a:solidFill>
                <a:latin typeface="Calibri" pitchFamily="34" charset="0"/>
              </a:rPr>
              <a:t>watsonx</a:t>
            </a:r>
            <a:r>
              <a:rPr lang="en-US" sz="2000" b="1" dirty="0">
                <a:solidFill>
                  <a:srgbClr val="EAF0FF"/>
                </a:solidFill>
                <a:latin typeface="Calibri" pitchFamily="34" charset="0"/>
              </a:rPr>
              <a:t> Orchestrate &amp; IBM Bob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</a:rPr>
              <a:t>Beginner → Intermediate</a:t>
            </a:r>
            <a:r>
              <a:rPr lang="en-US" sz="2000" dirty="0">
                <a:solidFill>
                  <a:srgbClr val="F1C21B"/>
                </a:solidFill>
                <a:latin typeface="Calibri" pitchFamily="34" charset="0"/>
              </a:rPr>
              <a:t>   ·  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</a:rPr>
              <a:t>4.5–5 hours</a:t>
            </a:r>
            <a:r>
              <a:rPr lang="en-US" sz="2000" dirty="0">
                <a:solidFill>
                  <a:srgbClr val="F1C21B"/>
                </a:solidFill>
                <a:latin typeface="Calibri" pitchFamily="34" charset="0"/>
              </a:rPr>
              <a:t>   ·  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</a:rPr>
              <a:t>9 hands-on parts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this workshop is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guided, hands-on path to building AI agents — with IBM Bob assisting you at every step.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20240"/>
            <a:ext cx="3401568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2212848"/>
            <a:ext cx="457200" cy="82296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32688" y="2377440"/>
            <a:ext cx="28529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3800" b="1" dirty="0">
                <a:solidFill>
                  <a:srgbClr val="0F62F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270–300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969264" y="3218688"/>
            <a:ext cx="2852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9264" y="3493008"/>
            <a:ext cx="2852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workshop, end to end</a:t>
            </a:r>
            <a:endParaRPr lang="en-US" sz="13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0832" y="1920240"/>
            <a:ext cx="3401568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1728" y="2212848"/>
            <a:ext cx="457200" cy="82296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45152" y="2377440"/>
            <a:ext cx="28529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3800" b="1" dirty="0">
                <a:solidFill>
                  <a:srgbClr val="0F62F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681728" y="3218688"/>
            <a:ext cx="2852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81728" y="3493008"/>
            <a:ext cx="2852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Progressive, hands-on modules</a:t>
            </a:r>
            <a:endParaRPr lang="en-US" sz="13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83296" y="1920240"/>
            <a:ext cx="3401568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94192" y="2212848"/>
            <a:ext cx="457200" cy="82296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57616" y="2377440"/>
            <a:ext cx="28529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0F62F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Beginner</a:t>
            </a:r>
            <a:endParaRPr lang="en-US" sz="220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0F62F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 Intermediate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394192" y="3218688"/>
            <a:ext cx="28529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LEVEL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94192" y="3493008"/>
            <a:ext cx="2852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for Part 9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8368" y="422452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2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TIME BREAKS DOWN</a:t>
            </a:r>
            <a:endParaRPr lang="en-US" sz="125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617720"/>
            <a:ext cx="2633472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76" y="4873752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50976" y="5001768"/>
            <a:ext cx="2130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instruction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32688" y="5276088"/>
            <a:ext cx="2130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220 min</a:t>
            </a:r>
            <a:endParaRPr lang="en-US" sz="2100" dirty="0"/>
          </a:p>
        </p:txBody>
      </p:sp>
      <p:sp>
        <p:nvSpPr>
          <p:cNvPr id="2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7872" y="4617720"/>
            <a:ext cx="2633472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4873752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840480" y="5001768"/>
            <a:ext cx="2130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 &amp; troubleshooting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3822192" y="5276088"/>
            <a:ext cx="2130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20–30 min</a:t>
            </a:r>
            <a:endParaRPr lang="en-US" sz="2100" dirty="0"/>
          </a:p>
        </p:txBody>
      </p:sp>
      <p:sp>
        <p:nvSpPr>
          <p:cNvPr id="2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37376" y="4617720"/>
            <a:ext cx="2633472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9984" y="4873752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729984" y="5001768"/>
            <a:ext cx="2130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breaks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6711696" y="5276088"/>
            <a:ext cx="2130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15–20 min</a:t>
            </a:r>
            <a:endParaRPr lang="en-US" sz="2100" dirty="0"/>
          </a:p>
        </p:txBody>
      </p:sp>
      <p:sp>
        <p:nvSpPr>
          <p:cNvPr id="3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4617720"/>
            <a:ext cx="2633472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19488" y="4873752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619488" y="5001768"/>
            <a:ext cx="2130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Q&amp;A &amp; discussion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9601200" y="5276088"/>
            <a:ext cx="2130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15–30 min</a:t>
            </a:r>
            <a:endParaRPr lang="en-US" sz="21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B2634F9-A370-C5BC-142A-70FB18A471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522"/>
          <a:stretch>
            <a:fillRect/>
          </a:stretch>
        </p:blipFill>
        <p:spPr>
          <a:xfrm>
            <a:off x="9614958" y="117842"/>
            <a:ext cx="1869906" cy="17292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Before you begin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all of this ready — mismatched versions are the #1 cause of setup trouble.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47088"/>
            <a:ext cx="5285232" cy="4297680"/>
          </a:xfrm>
          <a:prstGeom prst="roundRect">
            <a:avLst>
              <a:gd name="adj" fmla="val 1915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416" y="2231136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272" y="2377440"/>
            <a:ext cx="618688" cy="6217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21408" y="2304288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Machine &amp; environment</a:t>
            </a:r>
            <a:endParaRPr lang="en-US" sz="2000" dirty="0"/>
          </a:p>
        </p:txBody>
      </p:sp>
      <p:sp>
        <p:nvSpPr>
          <p:cNvPr id="8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3502152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444752" y="3364992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Windows, macOS, or Linux with internet access</a:t>
            </a:r>
            <a:endParaRPr lang="en-US" sz="1450" dirty="0"/>
          </a:p>
        </p:txBody>
      </p:sp>
      <p:sp>
        <p:nvSpPr>
          <p:cNvPr id="10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4160520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444752" y="4023360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8 GB RAM and 500 MB free disk space</a:t>
            </a:r>
            <a:endParaRPr lang="en-US" sz="1450" dirty="0"/>
          </a:p>
        </p:txBody>
      </p:sp>
      <p:sp>
        <p:nvSpPr>
          <p:cNvPr id="12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4818888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444752" y="4681728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3.11–3.13 installed (and basic Python knowledge)</a:t>
            </a:r>
            <a:endParaRPr lang="en-US" sz="1450" dirty="0"/>
          </a:p>
        </p:txBody>
      </p:sp>
      <p:sp>
        <p:nvSpPr>
          <p:cNvPr id="14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5477256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444752" y="5340096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 package manager installed</a:t>
            </a:r>
            <a:endParaRPr lang="en-US" sz="145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4496" y="1847088"/>
            <a:ext cx="5285232" cy="4297680"/>
          </a:xfrm>
          <a:prstGeom prst="roundRect">
            <a:avLst>
              <a:gd name="adj" fmla="val 1915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8544" y="2231136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915" y="2377440"/>
            <a:ext cx="561659" cy="62179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717536" y="2304288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Accounts &amp; tooling</a:t>
            </a:r>
            <a:endParaRPr lang="en-US" sz="2000" dirty="0"/>
          </a:p>
        </p:txBody>
      </p:sp>
      <p:sp>
        <p:nvSpPr>
          <p:cNvPr id="20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3502152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7040880" y="3364992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watsonx Orchestrate access (SaaS or Developer Edition)</a:t>
            </a:r>
            <a:endParaRPr lang="en-US" sz="1450" dirty="0"/>
          </a:p>
        </p:txBody>
      </p:sp>
      <p:sp>
        <p:nvSpPr>
          <p:cNvPr id="22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4160520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7040880" y="4023360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 Bob IDE installed — trial or instructor-provided</a:t>
            </a:r>
            <a:endParaRPr lang="en-US" sz="1450" dirty="0"/>
          </a:p>
        </p:txBody>
      </p:sp>
      <p:sp>
        <p:nvSpPr>
          <p:cNvPr id="24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4818888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7040880" y="4681728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in to Bob with your IBM ID</a:t>
            </a:r>
            <a:endParaRPr lang="en-US" sz="1450" dirty="0"/>
          </a:p>
        </p:txBody>
      </p:sp>
      <p:sp>
        <p:nvSpPr>
          <p:cNvPr id="26" name="check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5477256"/>
            <a:ext cx="164592" cy="164592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7040880" y="5340096"/>
            <a:ext cx="4096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project folder for your agents</a:t>
            </a:r>
            <a:endParaRPr lang="en-US" sz="145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11F6E66-3502-B47E-779B-F0F89823E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293" y="218941"/>
            <a:ext cx="1628147" cy="1628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you'll build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progressively more sophisticated systems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2651760" cy="416052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552" y="2194560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33" y="2362810"/>
            <a:ext cx="669199" cy="715061"/>
          </a:xfrm>
          <a:prstGeom prst="rect">
            <a:avLst/>
          </a:prstGeom>
        </p:spPr>
      </p:pic>
      <p:sp>
        <p:nvSpPr>
          <p:cNvPr id="7" name="part badge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8568" y="2212848"/>
            <a:ext cx="749808" cy="402336"/>
          </a:xfrm>
          <a:prstGeom prst="roundRect">
            <a:avLst>
              <a:gd name="adj" fmla="val 22727"/>
            </a:avLst>
          </a:prstGeom>
          <a:solidFill>
            <a:srgbClr val="12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258568" y="2212848"/>
            <a:ext cx="749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87552" y="3456432"/>
            <a:ext cx="2048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Hello World Agent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87552" y="4315968"/>
            <a:ext cx="20482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agent — the basics of configuration, instructions and behavior.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3273552" y="33832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</a:t>
            </a:r>
            <a:endParaRPr lang="en-US" sz="30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75304" y="1828800"/>
            <a:ext cx="2651760" cy="416052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04488" y="2194560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738" y="2366669"/>
            <a:ext cx="715061" cy="707342"/>
          </a:xfrm>
          <a:prstGeom prst="rect">
            <a:avLst/>
          </a:prstGeom>
        </p:spPr>
      </p:pic>
      <p:sp>
        <p:nvSpPr>
          <p:cNvPr id="15" name="part badge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5504" y="2212848"/>
            <a:ext cx="749808" cy="402336"/>
          </a:xfrm>
          <a:prstGeom prst="roundRect">
            <a:avLst>
              <a:gd name="adj" fmla="val 22727"/>
            </a:avLst>
          </a:prstGeom>
          <a:solidFill>
            <a:srgbClr val="12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5175504" y="2212848"/>
            <a:ext cx="749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P3–5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3904488" y="3456432"/>
            <a:ext cx="2048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Customer Support System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3904488" y="4315968"/>
            <a:ext cx="20482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tools, an FAQ knowledge base, an escalation agent, and safety guardrails.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6190488" y="33832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</a:t>
            </a:r>
            <a:endParaRPr lang="en-US" sz="30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1828800"/>
            <a:ext cx="2651760" cy="416052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1424" y="2194560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250" y="2362810"/>
            <a:ext cx="645907" cy="715061"/>
          </a:xfrm>
          <a:prstGeom prst="rect">
            <a:avLst/>
          </a:prstGeom>
        </p:spPr>
      </p:pic>
      <p:sp>
        <p:nvSpPr>
          <p:cNvPr id="23" name="part badge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2212848"/>
            <a:ext cx="749808" cy="402336"/>
          </a:xfrm>
          <a:prstGeom prst="roundRect">
            <a:avLst>
              <a:gd name="adj" fmla="val 22727"/>
            </a:avLst>
          </a:prstGeom>
          <a:solidFill>
            <a:srgbClr val="12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8092440" y="2212848"/>
            <a:ext cx="749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P6-7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6821424" y="3456432"/>
            <a:ext cx="2048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 Catalog System</a:t>
            </a:r>
            <a:endParaRPr lang="en-US" sz="1750" dirty="0"/>
          </a:p>
        </p:txBody>
      </p:sp>
      <p:sp>
        <p:nvSpPr>
          <p:cNvPr id="26" name="Text 21"/>
          <p:cNvSpPr/>
          <p:nvPr/>
        </p:nvSpPr>
        <p:spPr>
          <a:xfrm>
            <a:off x="6821424" y="4315968"/>
            <a:ext cx="20482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MCP-server-powered agent: product search, inventory and recommendations.</a:t>
            </a:r>
            <a:endParaRPr lang="en-US" sz="1350" dirty="0"/>
          </a:p>
        </p:txBody>
      </p:sp>
      <p:sp>
        <p:nvSpPr>
          <p:cNvPr id="27" name="Text 22"/>
          <p:cNvSpPr/>
          <p:nvPr/>
        </p:nvSpPr>
        <p:spPr>
          <a:xfrm>
            <a:off x="9107424" y="33832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</a:t>
            </a:r>
            <a:endParaRPr lang="en-US" sz="3000" dirty="0"/>
          </a:p>
        </p:txBody>
      </p:sp>
      <p:sp>
        <p:nvSpPr>
          <p:cNvPr id="2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09176" y="1828800"/>
            <a:ext cx="2651760" cy="416052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38360" y="2194560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7893" y="2362810"/>
            <a:ext cx="712493" cy="715061"/>
          </a:xfrm>
          <a:prstGeom prst="rect">
            <a:avLst/>
          </a:prstGeom>
        </p:spPr>
      </p:pic>
      <p:sp>
        <p:nvSpPr>
          <p:cNvPr id="31" name="part badge b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009376" y="2212848"/>
            <a:ext cx="749808" cy="402336"/>
          </a:xfrm>
          <a:prstGeom prst="roundRect">
            <a:avLst>
              <a:gd name="adj" fmla="val 22727"/>
            </a:avLst>
          </a:prstGeom>
          <a:solidFill>
            <a:srgbClr val="12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6"/>
          <p:cNvSpPr/>
          <p:nvPr/>
        </p:nvSpPr>
        <p:spPr>
          <a:xfrm>
            <a:off x="11009376" y="2212848"/>
            <a:ext cx="749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P9</a:t>
            </a:r>
            <a:endParaRPr lang="en-US" sz="1300" dirty="0"/>
          </a:p>
        </p:txBody>
      </p:sp>
      <p:sp>
        <p:nvSpPr>
          <p:cNvPr id="33" name="Text 27"/>
          <p:cNvSpPr/>
          <p:nvPr/>
        </p:nvSpPr>
        <p:spPr>
          <a:xfrm>
            <a:off x="9738360" y="3456432"/>
            <a:ext cx="2048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 Planning System</a:t>
            </a:r>
            <a:endParaRPr lang="en-US" sz="1750" dirty="0"/>
          </a:p>
        </p:txBody>
      </p:sp>
      <p:sp>
        <p:nvSpPr>
          <p:cNvPr id="34" name="Text 28"/>
          <p:cNvSpPr/>
          <p:nvPr/>
        </p:nvSpPr>
        <p:spPr>
          <a:xfrm>
            <a:off x="9738360" y="4315968"/>
            <a:ext cx="20482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orchestration with specialized, collaborating expert agents.</a:t>
            </a:r>
            <a:endParaRPr lang="en-US" sz="135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B7F6170-1017-6DC1-F1E2-FBCD8AB8BE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8794" y="73083"/>
            <a:ext cx="2507388" cy="16715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</a:rPr>
              <a:t>The workshop journey</a:t>
            </a:r>
          </a:p>
        </p:txBody>
      </p:sp>
      <p:sp>
        <p:nvSpPr>
          <p:cNvPr id="3" name="Text 1"/>
          <p:cNvSpPr/>
          <p:nvPr/>
        </p:nvSpPr>
        <p:spPr>
          <a:xfrm>
            <a:off x="658368" y="1133856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697077"/>
                </a:solidFill>
                <a:latin typeface="Calibri" pitchFamily="34" charset="0"/>
                <a:cs typeface="Calibri" pitchFamily="34" charset="-120"/>
              </a:rPr>
              <a:t>Nine parts — each builds a real capability on the one before.</a:t>
            </a:r>
          </a:p>
        </p:txBody>
      </p:sp>
      <p:sp>
        <p:nvSpPr>
          <p:cNvPr id="4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13969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21396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82496" y="204825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Setup &amp; Environment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82496" y="257860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250" dirty="0"/>
          </a:p>
        </p:txBody>
      </p:sp>
      <p:sp>
        <p:nvSpPr>
          <p:cNvPr id="9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182880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13969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09160" y="21396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477256" y="204825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 Your First Agent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77256" y="257860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250" dirty="0"/>
          </a:p>
        </p:txBody>
      </p:sp>
      <p:sp>
        <p:nvSpPr>
          <p:cNvPr id="14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182880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3920" y="213969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503920" y="21396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9272016" y="204825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Adding Custom Tools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272016" y="257860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1250" dirty="0"/>
          </a:p>
        </p:txBody>
      </p:sp>
      <p:sp>
        <p:nvSpPr>
          <p:cNvPr id="19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9184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360273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4400" y="360273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682496" y="351129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Knowledge &amp; Collaborators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82496" y="404164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250" dirty="0"/>
          </a:p>
        </p:txBody>
      </p:sp>
      <p:sp>
        <p:nvSpPr>
          <p:cNvPr id="24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329184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60273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09160" y="360273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477256" y="351129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Guidelines &amp; Guardrails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477256" y="404164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250" dirty="0"/>
          </a:p>
        </p:txBody>
      </p:sp>
      <p:sp>
        <p:nvSpPr>
          <p:cNvPr id="29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329184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3920" y="360273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503920" y="360273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9272016" y="351129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MCP Servers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9272016" y="404164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250" dirty="0"/>
          </a:p>
        </p:txBody>
      </p:sp>
      <p:sp>
        <p:nvSpPr>
          <p:cNvPr id="34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75488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506577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914400" y="506577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1682496" y="497433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Evaluations &amp; Red-Teaming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682496" y="550468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30–35 min</a:t>
            </a:r>
            <a:endParaRPr lang="en-US" sz="1250" dirty="0"/>
          </a:p>
        </p:txBody>
      </p:sp>
      <p:sp>
        <p:nvSpPr>
          <p:cNvPr id="39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475488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506577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709160" y="506577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</a:t>
            </a:r>
            <a:endParaRPr lang="en-US" sz="2200" dirty="0"/>
          </a:p>
        </p:txBody>
      </p:sp>
      <p:sp>
        <p:nvSpPr>
          <p:cNvPr id="42" name="Text 40"/>
          <p:cNvSpPr/>
          <p:nvPr/>
        </p:nvSpPr>
        <p:spPr>
          <a:xfrm>
            <a:off x="5477256" y="497433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Deployment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5477256" y="550468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250" dirty="0"/>
          </a:p>
        </p:txBody>
      </p:sp>
      <p:sp>
        <p:nvSpPr>
          <p:cNvPr id="44" name="part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7888" y="4754880"/>
            <a:ext cx="3529584" cy="1225296"/>
          </a:xfrm>
          <a:prstGeom prst="roundRect">
            <a:avLst>
              <a:gd name="adj" fmla="val 5970"/>
            </a:avLst>
          </a:prstGeom>
          <a:solidFill>
            <a:srgbClr val="1B78F6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3920" y="506577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8503920" y="506577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2200" dirty="0"/>
          </a:p>
        </p:txBody>
      </p:sp>
      <p:sp>
        <p:nvSpPr>
          <p:cNvPr id="47" name="Text 45"/>
          <p:cNvSpPr/>
          <p:nvPr/>
        </p:nvSpPr>
        <p:spPr>
          <a:xfrm>
            <a:off x="9272016" y="4974336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Multi-Agent Orchestration</a:t>
            </a:r>
            <a:endParaRPr lang="en-US" sz="1500" dirty="0"/>
          </a:p>
        </p:txBody>
      </p:sp>
      <p:sp>
        <p:nvSpPr>
          <p:cNvPr id="48" name="Text 46"/>
          <p:cNvSpPr/>
          <p:nvPr/>
        </p:nvSpPr>
        <p:spPr>
          <a:xfrm>
            <a:off x="9272016" y="5504688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Track your progress as you go</a:t>
            </a:r>
            <a:endParaRPr lang="en-US" sz="300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 ends with quick interactive quizzes — your answers and score save as you go</a:t>
            </a:r>
            <a:endParaRPr lang="en-US" sz="160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12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465" y="2373628"/>
            <a:ext cx="528885" cy="730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3113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YOU LEARN</a:t>
            </a:r>
            <a:endParaRPr lang="en-US" sz="1200"/>
          </a:p>
        </p:txBody>
      </p:sp>
      <p:sp>
        <p:nvSpPr>
          <p:cNvPr id="8" name="Text 5"/>
          <p:cNvSpPr/>
          <p:nvPr/>
        </p:nvSpPr>
        <p:spPr>
          <a:xfrm>
            <a:off x="223113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Interactive quizzes</a:t>
            </a:r>
            <a:endParaRPr lang="en-US" sz="1650"/>
          </a:p>
        </p:txBody>
      </p:sp>
      <p:sp>
        <p:nvSpPr>
          <p:cNvPr id="9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37160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Multiple-choice at each part’s end</a:t>
            </a:r>
            <a:endParaRPr lang="en-US" sz="1350"/>
          </a:p>
        </p:txBody>
      </p:sp>
      <p:sp>
        <p:nvSpPr>
          <p:cNvPr id="11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37160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Single-choice questions auto-submit</a:t>
            </a:r>
            <a:endParaRPr lang="en-US" sz="1350"/>
          </a:p>
        </p:txBody>
      </p:sp>
      <p:sp>
        <p:nvSpPr>
          <p:cNvPr id="13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37160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answer shown when you miss one</a:t>
            </a:r>
            <a:endParaRPr lang="en-US" sz="135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6460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388" y="2477522"/>
            <a:ext cx="730000" cy="52221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07161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YOU GO</a:t>
            </a:r>
            <a:endParaRPr lang="en-US" sz="1200"/>
          </a:p>
        </p:txBody>
      </p:sp>
      <p:sp>
        <p:nvSpPr>
          <p:cNvPr id="19" name="Text 15"/>
          <p:cNvSpPr/>
          <p:nvPr/>
        </p:nvSpPr>
        <p:spPr>
          <a:xfrm>
            <a:off x="607161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Progress that persists</a:t>
            </a:r>
            <a:endParaRPr lang="en-US" sz="1650"/>
          </a:p>
        </p:txBody>
      </p:sp>
      <p:sp>
        <p:nvSpPr>
          <p:cNvPr id="20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521208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Sidebar shows answered count &amp; score</a:t>
            </a:r>
            <a:endParaRPr lang="en-US" sz="1350"/>
          </a:p>
        </p:txBody>
      </p:sp>
      <p:sp>
        <p:nvSpPr>
          <p:cNvPr id="22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521208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in your browser across sessions</a:t>
            </a:r>
            <a:endParaRPr lang="en-US" sz="1350"/>
          </a:p>
        </p:txBody>
      </p:sp>
      <p:sp>
        <p:nvSpPr>
          <p:cNvPr id="24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521208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— nothing sent to a server</a:t>
            </a:r>
            <a:endParaRPr lang="en-US" sz="1350"/>
          </a:p>
        </p:txBody>
      </p:sp>
      <p:sp>
        <p:nvSpPr>
          <p:cNvPr id="2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932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0508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090" y="2373628"/>
            <a:ext cx="669556" cy="73000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991209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END</a:t>
            </a:r>
            <a:endParaRPr lang="en-US" sz="1200"/>
          </a:p>
        </p:txBody>
      </p:sp>
      <p:sp>
        <p:nvSpPr>
          <p:cNvPr id="30" name="Text 25"/>
          <p:cNvSpPr/>
          <p:nvPr/>
        </p:nvSpPr>
        <p:spPr>
          <a:xfrm>
            <a:off x="991209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Score and celebrate</a:t>
            </a:r>
            <a:endParaRPr lang="en-US" sz="1650"/>
          </a:p>
        </p:txBody>
      </p:sp>
      <p:sp>
        <p:nvSpPr>
          <p:cNvPr id="31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905256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screen tallies your score</a:t>
            </a:r>
            <a:endParaRPr lang="en-US" sz="1350"/>
          </a:p>
        </p:txBody>
      </p:sp>
      <p:sp>
        <p:nvSpPr>
          <p:cNvPr id="33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9"/>
          <p:cNvSpPr/>
          <p:nvPr/>
        </p:nvSpPr>
        <p:spPr>
          <a:xfrm>
            <a:off x="905256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Colour-coded feedback by score band</a:t>
            </a:r>
            <a:endParaRPr lang="en-US" sz="1350"/>
          </a:p>
        </p:txBody>
      </p:sp>
      <p:sp>
        <p:nvSpPr>
          <p:cNvPr id="35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1"/>
          <p:cNvSpPr/>
          <p:nvPr/>
        </p:nvSpPr>
        <p:spPr>
          <a:xfrm>
            <a:off x="905256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Confetti when you complete them all</a:t>
            </a:r>
            <a:endParaRPr lang="en-US" sz="135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B57AC9E-83A8-2B86-527E-D729A1069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0042" y="92841"/>
            <a:ext cx="2098870" cy="16796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Anatomy of an agent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Defined in a simple YAML spec — Bob helps you write and debug it.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5029200" cy="4160520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42416" y="2157984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Four mandatory fields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2416" y="287121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F62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spec_version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3145536" y="287121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specification version, e.g. "v1"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42416" y="360273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F62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kind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145536" y="360273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native, external, or assistant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42416" y="433425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F62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145536" y="433425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identifier for the agent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42416" y="506577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F62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llm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145536" y="506577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that powers the agent</a:t>
            </a:r>
            <a:endParaRPr lang="en-US" sz="13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828800"/>
            <a:ext cx="5212080" cy="4160520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22992" y="2139696"/>
            <a:ext cx="960120" cy="960120"/>
          </a:xfrm>
          <a:prstGeom prst="roundRect">
            <a:avLst>
              <a:gd name="adj" fmla="val 11429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548" y="2293315"/>
            <a:ext cx="611008" cy="65288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693408" y="2157984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an agent can do</a:t>
            </a:r>
            <a:endParaRPr lang="en-US" sz="1800" dirty="0"/>
          </a:p>
        </p:txBody>
      </p:sp>
      <p:sp>
        <p:nvSpPr>
          <p:cNvPr id="18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2999232"/>
            <a:ext cx="155448" cy="155448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040880" y="2880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natural language</a:t>
            </a:r>
            <a:endParaRPr lang="en-US" sz="1450" dirty="0"/>
          </a:p>
        </p:txBody>
      </p:sp>
      <p:sp>
        <p:nvSpPr>
          <p:cNvPr id="20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3511296"/>
            <a:ext cx="155448" cy="155448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040880" y="3392424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tasks using tools</a:t>
            </a:r>
            <a:endParaRPr lang="en-US" sz="1450" dirty="0"/>
          </a:p>
        </p:txBody>
      </p:sp>
      <p:sp>
        <p:nvSpPr>
          <p:cNvPr id="22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4023360"/>
            <a:ext cx="155448" cy="155448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040880" y="390448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Collaborate with other agents</a:t>
            </a:r>
            <a:endParaRPr lang="en-US" sz="1450" dirty="0"/>
          </a:p>
        </p:txBody>
      </p:sp>
      <p:sp>
        <p:nvSpPr>
          <p:cNvPr id="24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4535424"/>
            <a:ext cx="155448" cy="155448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040880" y="441655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knowledge bases</a:t>
            </a:r>
            <a:endParaRPr lang="en-US" sz="1450" dirty="0"/>
          </a:p>
        </p:txBody>
      </p:sp>
      <p:sp>
        <p:nvSpPr>
          <p:cNvPr id="26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5047488"/>
            <a:ext cx="155448" cy="155448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040880" y="4928616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specific instructions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6711696" y="5614416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with  </a:t>
            </a:r>
            <a:r>
              <a:rPr lang="en-US" sz="1250" b="1" dirty="0">
                <a:solidFill>
                  <a:srgbClr val="2127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tools · collaborators · knowledge_base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Deep dive: customer support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 3–5: From custom tools to responsible, safe AI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412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80" y="2381098"/>
            <a:ext cx="714457" cy="7150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3113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23113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 Tools</a:t>
            </a:r>
            <a:endParaRPr lang="en-US" sz="1650" dirty="0"/>
          </a:p>
        </p:txBody>
      </p:sp>
      <p:sp>
        <p:nvSpPr>
          <p:cNvPr id="9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37160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@tool functions</a:t>
            </a:r>
            <a:endParaRPr lang="en-US" sz="1350" dirty="0"/>
          </a:p>
        </p:txBody>
      </p:sp>
      <p:sp>
        <p:nvSpPr>
          <p:cNvPr id="11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37160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status &amp; refund processing</a:t>
            </a:r>
            <a:endParaRPr lang="en-US" sz="1350" dirty="0"/>
          </a:p>
        </p:txBody>
      </p:sp>
      <p:sp>
        <p:nvSpPr>
          <p:cNvPr id="13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70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37160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Query APIs and process data</a:t>
            </a:r>
            <a:endParaRPr lang="en-US" sz="135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6460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858" y="2390752"/>
            <a:ext cx="715061" cy="69575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07161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07161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Knowledge &amp; Collaborators</a:t>
            </a:r>
            <a:endParaRPr lang="en-US" sz="1650" dirty="0"/>
          </a:p>
        </p:txBody>
      </p:sp>
      <p:sp>
        <p:nvSpPr>
          <p:cNvPr id="20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521208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 knowledge base for answers</a:t>
            </a:r>
            <a:endParaRPr lang="en-US" sz="1350" dirty="0"/>
          </a:p>
        </p:txBody>
      </p:sp>
      <p:sp>
        <p:nvSpPr>
          <p:cNvPr id="22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521208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escalation agent</a:t>
            </a:r>
            <a:endParaRPr lang="en-US" sz="1350" dirty="0"/>
          </a:p>
        </p:txBody>
      </p:sp>
      <p:sp>
        <p:nvSpPr>
          <p:cNvPr id="24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118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521208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hierarchies for workflows</a:t>
            </a:r>
            <a:endParaRPr lang="en-US" sz="1350" dirty="0"/>
          </a:p>
        </p:txBody>
      </p:sp>
      <p:sp>
        <p:nvSpPr>
          <p:cNvPr id="2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9328" y="1828800"/>
            <a:ext cx="3529584" cy="4160520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05088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3338" y="2391090"/>
            <a:ext cx="715061" cy="695077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9912096" y="2304288"/>
            <a:ext cx="1700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9912096" y="2578608"/>
            <a:ext cx="17465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Guidelines &amp; Guardrails</a:t>
            </a:r>
            <a:endParaRPr lang="en-US" sz="1650" dirty="0"/>
          </a:p>
        </p:txBody>
      </p:sp>
      <p:sp>
        <p:nvSpPr>
          <p:cNvPr id="31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3758184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9052560" y="3621024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When–Then guideline rules</a:t>
            </a:r>
            <a:endParaRPr lang="en-US" sz="1350" dirty="0"/>
          </a:p>
        </p:txBody>
      </p:sp>
      <p:sp>
        <p:nvSpPr>
          <p:cNvPr id="33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4416552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9"/>
          <p:cNvSpPr/>
          <p:nvPr/>
        </p:nvSpPr>
        <p:spPr>
          <a:xfrm>
            <a:off x="9052560" y="4279392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Content-safety guardrails</a:t>
            </a:r>
            <a:endParaRPr lang="en-US" sz="1350" dirty="0"/>
          </a:p>
        </p:txBody>
      </p:sp>
      <p:sp>
        <p:nvSpPr>
          <p:cNvPr id="35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41664" y="507492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1"/>
          <p:cNvSpPr/>
          <p:nvPr/>
        </p:nvSpPr>
        <p:spPr>
          <a:xfrm>
            <a:off x="9052560" y="4937760"/>
            <a:ext cx="2478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Responsible, consistent behavior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Scale and harden your agents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Parts 6–7: Reusable backends and rigorous testing</a:t>
            </a:r>
            <a:endParaRPr lang="en-US" sz="1600" dirty="0"/>
          </a:p>
        </p:txBody>
      </p:sp>
      <p:sp>
        <p:nvSpPr>
          <p:cNvPr id="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5285232" cy="4206240"/>
          </a:xfrm>
          <a:prstGeom prst="roundRect">
            <a:avLst>
              <a:gd name="adj" fmla="val 195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416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242" y="2381098"/>
            <a:ext cx="645907" cy="7150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49424" y="2286000"/>
            <a:ext cx="3456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249424" y="2560320"/>
            <a:ext cx="34564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MCP Servers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060704" y="3456432"/>
            <a:ext cx="4507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related tools into a reusable server agents connect to.</a:t>
            </a:r>
            <a:endParaRPr lang="en-US" sz="1400" dirty="0"/>
          </a:p>
        </p:txBody>
      </p:sp>
      <p:sp>
        <p:nvSpPr>
          <p:cNvPr id="10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8992" y="42976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389888" y="41696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tools by domain</a:t>
            </a:r>
            <a:endParaRPr lang="en-US" sz="1400" dirty="0"/>
          </a:p>
        </p:txBody>
      </p:sp>
      <p:sp>
        <p:nvSpPr>
          <p:cNvPr id="12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8992" y="47548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389888" y="46268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Reusable across many agents</a:t>
            </a:r>
            <a:endParaRPr lang="en-US" sz="1400" dirty="0"/>
          </a:p>
        </p:txBody>
      </p:sp>
      <p:sp>
        <p:nvSpPr>
          <p:cNvPr id="14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8992" y="52120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389888" y="50840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Standardized, easy integration</a:t>
            </a:r>
            <a:endParaRPr lang="en-US" sz="1400" dirty="0"/>
          </a:p>
        </p:txBody>
      </p:sp>
      <p:sp>
        <p:nvSpPr>
          <p:cNvPr id="16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8992" y="56692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389888" y="55412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Product Catalog server</a:t>
            </a:r>
            <a:endParaRPr lang="en-US" sz="1400" dirty="0"/>
          </a:p>
        </p:txBody>
      </p:sp>
      <p:sp>
        <p:nvSpPr>
          <p:cNvPr id="1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4496" y="1828800"/>
            <a:ext cx="5285232" cy="4206240"/>
          </a:xfrm>
          <a:prstGeom prst="roundRect">
            <a:avLst>
              <a:gd name="adj" fmla="val 1957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8544" y="2212848"/>
            <a:ext cx="1051560" cy="1051560"/>
          </a:xfrm>
          <a:prstGeom prst="roundRect">
            <a:avLst>
              <a:gd name="adj" fmla="val 10435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897" y="2381098"/>
            <a:ext cx="694854" cy="715061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845552" y="2286000"/>
            <a:ext cx="3456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0F6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7845552" y="2560320"/>
            <a:ext cx="34564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Evaluations &amp; Red-Teaming</a:t>
            </a:r>
            <a:endParaRPr lang="en-US" sz="1900" dirty="0"/>
          </a:p>
        </p:txBody>
      </p:sp>
      <p:sp>
        <p:nvSpPr>
          <p:cNvPr id="23" name="Text 19"/>
          <p:cNvSpPr/>
          <p:nvPr/>
        </p:nvSpPr>
        <p:spPr>
          <a:xfrm>
            <a:off x="6656832" y="3456432"/>
            <a:ext cx="45079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agents are correct, safe and robust before release.</a:t>
            </a:r>
            <a:endParaRPr lang="en-US" sz="1400" dirty="0"/>
          </a:p>
        </p:txBody>
      </p:sp>
      <p:sp>
        <p:nvSpPr>
          <p:cNvPr id="24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42976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6986016" y="41696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evaluation datasets</a:t>
            </a:r>
            <a:endParaRPr lang="en-US" sz="1400" dirty="0"/>
          </a:p>
        </p:txBody>
      </p:sp>
      <p:sp>
        <p:nvSpPr>
          <p:cNvPr id="26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47548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986016" y="46268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automated CLI evaluations</a:t>
            </a:r>
            <a:endParaRPr lang="en-US" sz="1400" dirty="0"/>
          </a:p>
        </p:txBody>
      </p:sp>
      <p:sp>
        <p:nvSpPr>
          <p:cNvPr id="28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52120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6986016" y="50840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Red-team for vulnerabilities</a:t>
            </a:r>
            <a:endParaRPr lang="en-US" sz="1400" dirty="0"/>
          </a:p>
        </p:txBody>
      </p:sp>
      <p:sp>
        <p:nvSpPr>
          <p:cNvPr id="30" name="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5669280"/>
            <a:ext cx="146304" cy="1463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6986016" y="5541264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12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performance metrics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Ship it: deploying your agent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152144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8: Take an evaluated agent from development to live</a:t>
            </a:r>
            <a:endParaRPr lang="en-US" sz="1600" dirty="0"/>
          </a:p>
        </p:txBody>
      </p:sp>
      <p:sp>
        <p:nvSpPr>
          <p:cNvPr id="4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61320" y="310896"/>
            <a:ext cx="960120" cy="960120"/>
          </a:xfrm>
          <a:prstGeom prst="roundRect">
            <a:avLst>
              <a:gd name="adj" fmla="val 11429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4939" y="476458"/>
            <a:ext cx="652882" cy="628996"/>
          </a:xfrm>
          <a:prstGeom prst="rect">
            <a:avLst/>
          </a:prstGeom>
        </p:spPr>
      </p:pic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74520"/>
            <a:ext cx="3529584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552" y="218541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552" y="218541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737360" y="2203704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Import</a:t>
            </a:r>
            <a:endParaRPr lang="en-US" sz="1900" dirty="0"/>
          </a:p>
        </p:txBody>
      </p:sp>
      <p:sp>
        <p:nvSpPr>
          <p:cNvPr id="10" name="code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552" y="2971800"/>
            <a:ext cx="2871216" cy="566928"/>
          </a:xfrm>
          <a:prstGeom prst="roundRect">
            <a:avLst>
              <a:gd name="adj" fmla="val 9677"/>
            </a:avLst>
          </a:prstGeom>
          <a:solidFill>
            <a:srgbClr val="11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2971800"/>
            <a:ext cx="2615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FE0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orchestrate agents import -f agent.yaml</a:t>
            </a:r>
            <a:endParaRPr lang="en-US" sz="105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552" y="3685032"/>
            <a:ext cx="28895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agent into watsonx Orchestrate — it lands in a draft (undeployed) state.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169664" y="27889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</a:t>
            </a:r>
            <a:endParaRPr lang="en-US" sz="32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98848" y="1874520"/>
            <a:ext cx="3529584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8032" y="218541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8032" y="218541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577840" y="2203704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Deploy</a:t>
            </a:r>
            <a:endParaRPr lang="en-US" sz="1900" dirty="0"/>
          </a:p>
        </p:txBody>
      </p:sp>
      <p:sp>
        <p:nvSpPr>
          <p:cNvPr id="18" name="code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8032" y="2971800"/>
            <a:ext cx="2871216" cy="566928"/>
          </a:xfrm>
          <a:prstGeom prst="roundRect">
            <a:avLst>
              <a:gd name="adj" fmla="val 9677"/>
            </a:avLst>
          </a:prstGeom>
          <a:solidFill>
            <a:srgbClr val="11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6048" y="2971800"/>
            <a:ext cx="2615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FE0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orchestrate agents deploy -n &lt;agent&gt;</a:t>
            </a:r>
            <a:endParaRPr lang="en-US" sz="1050" dirty="0"/>
          </a:p>
        </p:txBody>
      </p:sp>
      <p:sp>
        <p:nvSpPr>
          <p:cNvPr id="20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8032" y="3685032"/>
            <a:ext cx="28895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it to the live SaaS environment so real users can reach it.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8010144" y="27889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</a:t>
            </a:r>
            <a:endParaRPr lang="en-US" sz="3200" dirty="0"/>
          </a:p>
        </p:txBody>
      </p:sp>
      <p:sp>
        <p:nvSpPr>
          <p:cNvPr id="2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39328" y="1874520"/>
            <a:ext cx="3529584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6EE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8512" y="2185416"/>
            <a:ext cx="603504" cy="603504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8512" y="218541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9418320" y="2203704"/>
            <a:ext cx="2203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Connect &amp; share</a:t>
            </a:r>
            <a:endParaRPr lang="en-US" sz="1900" dirty="0"/>
          </a:p>
        </p:txBody>
      </p:sp>
      <p:sp>
        <p:nvSpPr>
          <p:cNvPr id="26" name="code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8512" y="2971800"/>
            <a:ext cx="2871216" cy="566928"/>
          </a:xfrm>
          <a:prstGeom prst="roundRect">
            <a:avLst>
              <a:gd name="adj" fmla="val 9677"/>
            </a:avLst>
          </a:prstGeom>
          <a:solidFill>
            <a:srgbClr val="11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796528" y="2971800"/>
            <a:ext cx="2615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7FE0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orchestrate channels webchat embed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8668512" y="3685032"/>
            <a:ext cx="28895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970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channels, embed the chat widget in web apps, or publish to the catalog.</a:t>
            </a:r>
            <a:endParaRPr lang="en-US" sz="1350" dirty="0"/>
          </a:p>
        </p:txBody>
      </p:sp>
      <p:sp>
        <p:nvSpPr>
          <p:cNvPr id="2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892040"/>
            <a:ext cx="10881360" cy="1371600"/>
          </a:xfrm>
          <a:prstGeom prst="roundRect">
            <a:avLst>
              <a:gd name="adj" fmla="val 6000"/>
            </a:avLst>
          </a:prstGeom>
          <a:solidFill>
            <a:srgbClr val="FFF8E1"/>
          </a:solidFill>
          <a:ln w="12700">
            <a:solidFill>
              <a:srgbClr val="F1D98A"/>
            </a:solidFill>
            <a:prstDash val="solid"/>
          </a:ln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icon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5202936"/>
            <a:ext cx="749808" cy="749808"/>
          </a:xfrm>
          <a:prstGeom prst="roundRect">
            <a:avLst>
              <a:gd name="adj" fmla="val 14634"/>
            </a:avLst>
          </a:prstGeom>
          <a:solidFill>
            <a:srgbClr val="FCEF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233" y="5330030"/>
            <a:ext cx="509869" cy="495620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1920240" y="5148072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212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Evaluate before you promote</a:t>
            </a:r>
            <a:endParaRPr lang="en-US" sz="1550" dirty="0"/>
          </a:p>
        </p:txBody>
      </p:sp>
      <p:sp>
        <p:nvSpPr>
          <p:cNvPr id="33" name="Text 29"/>
          <p:cNvSpPr/>
          <p:nvPr/>
        </p:nvSpPr>
        <p:spPr>
          <a:xfrm>
            <a:off x="1920240" y="5513832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rgbClr val="6B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performance, accuracy and security with the built-in evaluation framework first. Changes you make in draft reach the live environment only when you explicitly deploy.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02336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Multi-agent orchestration</a:t>
            </a:r>
            <a:endParaRPr lang="en-US" sz="3000" dirty="0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133856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9: A standalone advanced exercise – specialized agents that work together</a:t>
            </a:r>
            <a:endParaRPr lang="en-US" sz="1600" dirty="0"/>
          </a:p>
        </p:txBody>
      </p:sp>
      <p:sp>
        <p:nvSpPr>
          <p:cNvPr id="4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965960" y="2779776"/>
            <a:ext cx="4137660" cy="1197864"/>
          </a:xfrm>
          <a:prstGeom prst="line">
            <a:avLst/>
          </a:prstGeom>
          <a:noFill/>
          <a:ln w="19050">
            <a:solidFill>
              <a:srgbClr val="3A4E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4837176" y="2779776"/>
            <a:ext cx="1266444" cy="1197864"/>
          </a:xfrm>
          <a:prstGeom prst="line">
            <a:avLst/>
          </a:prstGeom>
          <a:noFill/>
          <a:ln w="19050">
            <a:solidFill>
              <a:srgbClr val="3A4E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3620" y="2779776"/>
            <a:ext cx="1604772" cy="1197864"/>
          </a:xfrm>
          <a:prstGeom prst="line">
            <a:avLst/>
          </a:prstGeom>
          <a:noFill/>
          <a:ln w="19050">
            <a:solidFill>
              <a:srgbClr val="3A4E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3620" y="2779776"/>
            <a:ext cx="4475988" cy="1197864"/>
          </a:xfrm>
          <a:prstGeom prst="line">
            <a:avLst/>
          </a:prstGeom>
          <a:noFill/>
          <a:ln w="19050">
            <a:solidFill>
              <a:srgbClr val="3A4E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paren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0560" y="1883664"/>
            <a:ext cx="3246120" cy="896112"/>
          </a:xfrm>
          <a:prstGeom prst="roundRect">
            <a:avLst>
              <a:gd name="adj" fmla="val 10204"/>
            </a:avLst>
          </a:prstGeom>
          <a:solidFill>
            <a:srgbClr val="F1C21B"/>
          </a:solidFill>
          <a:ln/>
          <a:effectLst>
            <a:outerShdw blurRad="114300" dist="38100" dir="8100000" algn="bl" rotWithShape="0">
              <a:srgbClr val="8792A6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480560" y="1993392"/>
            <a:ext cx="3246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Travel Concierge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80560" y="237744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4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— routes each request to a specialist</a:t>
            </a:r>
            <a:endParaRPr lang="en-US" sz="1200" dirty="0"/>
          </a:p>
        </p:txBody>
      </p:sp>
      <p:sp>
        <p:nvSpPr>
          <p:cNvPr id="11" name="specialis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977640"/>
            <a:ext cx="2615184" cy="1481328"/>
          </a:xfrm>
          <a:prstGeom prst="roundRect">
            <a:avLst>
              <a:gd name="adj" fmla="val 5556"/>
            </a:avLst>
          </a:prstGeom>
          <a:solidFill>
            <a:srgbClr val="1E2A44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4288536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32688" y="4434840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Flight Specialist</a:t>
            </a:r>
            <a:endParaRPr lang="en-US" sz="1500" dirty="0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" y="4892040"/>
            <a:ext cx="2066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Books flights</a:t>
            </a:r>
            <a:endParaRPr lang="en-US" sz="1250" dirty="0"/>
          </a:p>
        </p:txBody>
      </p:sp>
      <p:sp>
        <p:nvSpPr>
          <p:cNvPr id="15" name="specialis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9584" y="3977640"/>
            <a:ext cx="2615184" cy="1481328"/>
          </a:xfrm>
          <a:prstGeom prst="roundRect">
            <a:avLst>
              <a:gd name="adj" fmla="val 5556"/>
            </a:avLst>
          </a:prstGeom>
          <a:solidFill>
            <a:srgbClr val="1E2A44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0480" y="4288536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803904" y="4434840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Hotel Specialist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803904" y="4892040"/>
            <a:ext cx="2066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stays</a:t>
            </a:r>
            <a:endParaRPr lang="en-US" sz="1250" dirty="0"/>
          </a:p>
        </p:txBody>
      </p:sp>
      <p:sp>
        <p:nvSpPr>
          <p:cNvPr id="19" name="specialis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3977640"/>
            <a:ext cx="2615184" cy="1481328"/>
          </a:xfrm>
          <a:prstGeom prst="roundRect">
            <a:avLst>
              <a:gd name="adj" fmla="val 5556"/>
            </a:avLst>
          </a:prstGeom>
          <a:solidFill>
            <a:srgbClr val="1E2A44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1696" y="4288536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4434840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Activity Planner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675120" y="4892040"/>
            <a:ext cx="2066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Suggests things to do</a:t>
            </a:r>
            <a:endParaRPr lang="en-US" sz="1250" dirty="0"/>
          </a:p>
        </p:txBody>
      </p:sp>
      <p:sp>
        <p:nvSpPr>
          <p:cNvPr id="23" name="specialis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2016" y="3977640"/>
            <a:ext cx="2615184" cy="1481328"/>
          </a:xfrm>
          <a:prstGeom prst="roundRect">
            <a:avLst>
              <a:gd name="adj" fmla="val 5556"/>
            </a:avLst>
          </a:prstGeom>
          <a:solidFill>
            <a:srgbClr val="1E2A44"/>
          </a:solidFill>
          <a:ln w="12700">
            <a:solidFill>
              <a:srgbClr val="2E3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i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2912" y="4288536"/>
            <a:ext cx="384048" cy="73152"/>
          </a:xfrm>
          <a:prstGeom prst="rect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546336" y="4434840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Budget Advisor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546336" y="4892040"/>
            <a:ext cx="2066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Analyses cost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58368" y="59893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1C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  </a:t>
            </a:r>
            <a:r>
              <a:rPr lang="en-US" sz="140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separation of concerns · easier to maintain · better performance on specialized tasks · simpler to test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tion of three friendly robot characters building an AI agent together, with panels showing reasoning, memory, tools, and safety."/>
          <p:cNvPicPr>
            <a:picLocks noChangeAspect="1"/>
          </p:cNvPicPr>
          <p:nvPr/>
        </p:nvPicPr>
        <p:blipFill>
          <a:blip r:embed="rId3"/>
          <a:srcRect l="25837" r="25837"/>
          <a:stretch/>
        </p:blipFill>
        <p:spPr>
          <a:xfrm>
            <a:off x="7223760" y="0"/>
            <a:ext cx="4967935" cy="6858000"/>
          </a:xfrm>
          <a:prstGeom prst="rect">
            <a:avLst/>
          </a:prstGeom>
        </p:spPr>
      </p:pic>
      <p:sp>
        <p:nvSpPr>
          <p:cNvPr id="3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rgbClr val="121A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ble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3760" y="0"/>
            <a:ext cx="1097280" cy="6858000"/>
          </a:xfrm>
          <a:prstGeom prst="rect">
            <a:avLst/>
          </a:prstGeom>
          <a:solidFill>
            <a:srgbClr val="121A2E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41248" y="73731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400" dirty="0">
                <a:solidFill>
                  <a:srgbClr val="F1C21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YOU'RE READY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1285956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Ready to build?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841248" y="24472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C9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You'll leave able to design, build, evaluate and deploy production-ready AI agents on watsonx Orchestrate.</a:t>
            </a:r>
            <a:endParaRPr lang="en-US" sz="1700" dirty="0"/>
          </a:p>
        </p:txBody>
      </p:sp>
      <p:sp>
        <p:nvSpPr>
          <p:cNvPr id="8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3507948"/>
            <a:ext cx="365760" cy="365760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59536" y="43708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371600" y="3453084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Python 3.11–3.13 and the uv package manager</a:t>
            </a:r>
            <a:endParaRPr lang="en-US" sz="1450" dirty="0"/>
          </a:p>
        </p:txBody>
      </p:sp>
      <p:sp>
        <p:nvSpPr>
          <p:cNvPr id="11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4074876"/>
            <a:ext cx="365760" cy="365760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59536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71600" y="4020012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the IBM Bob IDE and sign in with your IBM ID</a:t>
            </a:r>
            <a:endParaRPr lang="en-US" sz="1450" dirty="0"/>
          </a:p>
        </p:txBody>
      </p:sp>
      <p:sp>
        <p:nvSpPr>
          <p:cNvPr id="14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4641804"/>
            <a:ext cx="365760" cy="365760"/>
          </a:xfrm>
          <a:prstGeom prst="ellipse">
            <a:avLst/>
          </a:prstGeom>
          <a:solidFill>
            <a:srgbClr val="F1C2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59536" y="5504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371600" y="4586940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your watsonx Orchestrate access, then start Part 1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841248" y="5743206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FFC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ibm.biz/bobchestrate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910</Words>
  <Application>Microsoft Macintosh PowerPoint</Application>
  <PresentationFormat>Widescreen</PresentationFormat>
  <Paragraphs>202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Trebuchet MS</vt:lpstr>
      <vt:lpstr>Office Theme</vt:lpstr>
      <vt:lpstr>Bobchestrate Workshop</vt:lpstr>
      <vt:lpstr>What this workshop is</vt:lpstr>
      <vt:lpstr>Before you begin</vt:lpstr>
      <vt:lpstr>What you'll build</vt:lpstr>
      <vt:lpstr>The workshop journey</vt:lpstr>
      <vt:lpstr>Track your progress as you go</vt:lpstr>
      <vt:lpstr>Anatomy of an agent</vt:lpstr>
      <vt:lpstr>Deep dive: customer support</vt:lpstr>
      <vt:lpstr>Scale and harden your agents</vt:lpstr>
      <vt:lpstr>Ship it: deploying your agent</vt:lpstr>
      <vt:lpstr>Multi-agent orchestration</vt:lpstr>
      <vt:lpstr>Ready to build?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JUKKA JUSELIUS</dc:creator>
  <cp:lastModifiedBy>JUKKA JUSELIUS</cp:lastModifiedBy>
  <cp:revision>4</cp:revision>
  <dcterms:created xsi:type="dcterms:W3CDTF">2026-07-29T11:33:24Z</dcterms:created>
  <dcterms:modified xsi:type="dcterms:W3CDTF">2026-07-29T17:41:32Z</dcterms:modified>
</cp:coreProperties>
</file>